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4" r:id="rId4"/>
    <p:sldId id="274" r:id="rId5"/>
    <p:sldId id="275" r:id="rId6"/>
    <p:sldId id="276" r:id="rId7"/>
    <p:sldId id="265" r:id="rId8"/>
    <p:sldId id="273" r:id="rId9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00"/>
    <a:srgbClr val="660066"/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8" autoAdjust="0"/>
  </p:normalViewPr>
  <p:slideViewPr>
    <p:cSldViewPr>
      <p:cViewPr>
        <p:scale>
          <a:sx n="84" d="100"/>
          <a:sy n="84" d="100"/>
        </p:scale>
        <p:origin x="-1392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26.04.2020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5508104" cy="1440160"/>
          </a:xfrm>
        </p:spPr>
        <p:txBody>
          <a:bodyPr/>
          <a:lstStyle>
            <a:lvl1pPr>
              <a:defRPr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62758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179512" y="1340768"/>
            <a:ext cx="51845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758"/>
            <a:ext cx="5400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340768"/>
            <a:ext cx="5184576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Географическая</a:t>
            </a:r>
            <a:br>
              <a:rPr lang="ru-RU" b="1" dirty="0" smtClean="0"/>
            </a:br>
            <a:r>
              <a:rPr lang="ru-RU" dirty="0" smtClean="0"/>
              <a:t>оболочка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775366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(урок обобщение)</a:t>
            </a: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1796" y="3421697"/>
            <a:ext cx="22322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5050"/>
                </a:solidFill>
              </a:rPr>
              <a:t>6 класс</a:t>
            </a:r>
            <a:endParaRPr lang="ru-RU" sz="4400" b="1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1"/>
          <a:stretch/>
        </p:blipFill>
        <p:spPr>
          <a:xfrm>
            <a:off x="161664" y="3212976"/>
            <a:ext cx="5058407" cy="3277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arallelogram 20">
            <a:extLst>
              <a:ext uri="{FF2B5EF4-FFF2-40B4-BE49-F238E27FC236}">
                <a16:creationId xmlns:a16="http://schemas.microsoft.com/office/drawing/2014/main" xmlns="" id="{92AFAE98-5CC3-460E-91D2-1CBB791CAAF8}"/>
              </a:ext>
            </a:extLst>
          </p:cNvPr>
          <p:cNvSpPr/>
          <p:nvPr/>
        </p:nvSpPr>
        <p:spPr>
          <a:xfrm>
            <a:off x="447414" y="1870932"/>
            <a:ext cx="4268602" cy="1044003"/>
          </a:xfrm>
          <a:prstGeom prst="parallelogram">
            <a:avLst>
              <a:gd name="adj" fmla="val 57275"/>
            </a:avLst>
          </a:prstGeom>
          <a:gradFill>
            <a:gsLst>
              <a:gs pos="0">
                <a:sysClr val="windowText" lastClr="000000">
                  <a:alpha val="0"/>
                </a:sysClr>
              </a:gs>
              <a:gs pos="100000">
                <a:sysClr val="windowText" lastClr="000000">
                  <a:alpha val="55000"/>
                </a:sys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35676C20-4CA7-4B55-B846-C0251D709E8A}"/>
              </a:ext>
            </a:extLst>
          </p:cNvPr>
          <p:cNvSpPr/>
          <p:nvPr/>
        </p:nvSpPr>
        <p:spPr>
          <a:xfrm>
            <a:off x="447415" y="653757"/>
            <a:ext cx="3620529" cy="2232248"/>
          </a:xfrm>
          <a:prstGeom prst="rect">
            <a:avLst/>
          </a:prstGeom>
          <a:solidFill>
            <a:sysClr val="window" lastClr="E1E1E1"/>
          </a:solidFill>
          <a:ln w="57150" cap="flat" cmpd="sng" algn="ctr">
            <a:solidFill>
              <a:sysClr val="window" lastClr="E1E1E1">
                <a:lumMod val="65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Взаимодействия друг с другом,</a:t>
            </a:r>
            <a:r>
              <a:rPr kumimoji="0" lang="ru-RU" sz="23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сферы </a:t>
            </a:r>
            <a:r>
              <a:rPr kumimoji="0" lang="ru-RU" sz="2300" b="1" i="1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Calibri" panose="020F0502020204030204"/>
                <a:ea typeface="+mn-ea"/>
                <a:cs typeface="+mn-cs"/>
              </a:rPr>
              <a:t>Земли образуют </a:t>
            </a:r>
            <a:r>
              <a:rPr kumimoji="0" lang="ru-RU" sz="2400" b="1" i="1" u="none" strike="noStrike" kern="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географическую оболочку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737CE4-47F6-42BA-9D3D-C3B9C7FD0AC3}"/>
              </a:ext>
            </a:extLst>
          </p:cNvPr>
          <p:cNvSpPr/>
          <p:nvPr/>
        </p:nvSpPr>
        <p:spPr>
          <a:xfrm>
            <a:off x="414325" y="663438"/>
            <a:ext cx="401782" cy="4017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innerShdw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8">
            <a:extLst>
              <a:ext uri="{FF2B5EF4-FFF2-40B4-BE49-F238E27FC236}">
                <a16:creationId xmlns:a16="http://schemas.microsoft.com/office/drawing/2014/main" xmlns="" id="{EB282B86-EBD8-4780-ACE9-BB9EF0E5645F}"/>
              </a:ext>
            </a:extLst>
          </p:cNvPr>
          <p:cNvSpPr/>
          <p:nvPr/>
        </p:nvSpPr>
        <p:spPr>
          <a:xfrm>
            <a:off x="755576" y="1412776"/>
            <a:ext cx="3888432" cy="1044003"/>
          </a:xfrm>
          <a:prstGeom prst="parallelogram">
            <a:avLst>
              <a:gd name="adj" fmla="val 57275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xmlns="" id="{D119D3C7-6C0F-4676-9635-325AC42CA380}"/>
              </a:ext>
            </a:extLst>
          </p:cNvPr>
          <p:cNvSpPr/>
          <p:nvPr/>
        </p:nvSpPr>
        <p:spPr>
          <a:xfrm>
            <a:off x="755576" y="182085"/>
            <a:ext cx="3226119" cy="2268139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Единство </a:t>
            </a:r>
            <a:r>
              <a:rPr lang="ru-RU" sz="2000" b="1" i="1" dirty="0" smtClean="0">
                <a:solidFill>
                  <a:srgbClr val="002060"/>
                </a:solidFill>
              </a:rPr>
              <a:t>географической оболочки обеспечивается круговоротами воды, органическими и минеральных веществ</a:t>
            </a:r>
            <a:endParaRPr lang="en-US" sz="2000" b="1" i="1" dirty="0">
              <a:solidFill>
                <a:srgbClr val="002060"/>
              </a:solidFill>
            </a:endParaRPr>
          </a:p>
        </p:txBody>
      </p:sp>
      <p:sp>
        <p:nvSpPr>
          <p:cNvPr id="5" name="Rectangle 41">
            <a:extLst>
              <a:ext uri="{FF2B5EF4-FFF2-40B4-BE49-F238E27FC236}">
                <a16:creationId xmlns:a16="http://schemas.microsoft.com/office/drawing/2014/main" xmlns="" id="{788286DE-6208-4DEB-A0D6-DFC29E04B8C7}"/>
              </a:ext>
            </a:extLst>
          </p:cNvPr>
          <p:cNvSpPr/>
          <p:nvPr/>
        </p:nvSpPr>
        <p:spPr>
          <a:xfrm>
            <a:off x="769816" y="188639"/>
            <a:ext cx="401782" cy="401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02</a:t>
            </a:r>
          </a:p>
        </p:txBody>
      </p:sp>
      <p:pic>
        <p:nvPicPr>
          <p:cNvPr id="1026" name="Picture 2" descr="G:\ЮЛЯ\работа\учитель\география 5-6\6 класс\3. биосфера\биосфера обобщение\image0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1" t="12930"/>
          <a:stretch/>
        </p:blipFill>
        <p:spPr bwMode="auto">
          <a:xfrm>
            <a:off x="221928" y="2708920"/>
            <a:ext cx="5112568" cy="430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05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8">
            <a:extLst>
              <a:ext uri="{FF2B5EF4-FFF2-40B4-BE49-F238E27FC236}">
                <a16:creationId xmlns:a16="http://schemas.microsoft.com/office/drawing/2014/main" xmlns="" id="{EB282B86-EBD8-4780-ACE9-BB9EF0E5645F}"/>
              </a:ext>
            </a:extLst>
          </p:cNvPr>
          <p:cNvSpPr/>
          <p:nvPr/>
        </p:nvSpPr>
        <p:spPr>
          <a:xfrm>
            <a:off x="755576" y="1962207"/>
            <a:ext cx="3888432" cy="1044003"/>
          </a:xfrm>
          <a:prstGeom prst="parallelogram">
            <a:avLst>
              <a:gd name="adj" fmla="val 57275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xmlns="" id="{D119D3C7-6C0F-4676-9635-325AC42CA380}"/>
              </a:ext>
            </a:extLst>
          </p:cNvPr>
          <p:cNvSpPr/>
          <p:nvPr/>
        </p:nvSpPr>
        <p:spPr>
          <a:xfrm>
            <a:off x="755576" y="182085"/>
            <a:ext cx="3226119" cy="2814867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Целостность-</a:t>
            </a:r>
            <a:r>
              <a:rPr lang="ru-RU" sz="2000" b="1" i="1" dirty="0" smtClean="0">
                <a:solidFill>
                  <a:srgbClr val="002060"/>
                </a:solidFill>
              </a:rPr>
              <a:t>важнейшее свойство географической оболочки-проявляется в том, что при изменении одной из ее сфер происходит изменение всех других </a:t>
            </a:r>
          </a:p>
        </p:txBody>
      </p:sp>
      <p:sp>
        <p:nvSpPr>
          <p:cNvPr id="6" name="Rectangle 76">
            <a:extLst>
              <a:ext uri="{FF2B5EF4-FFF2-40B4-BE49-F238E27FC236}">
                <a16:creationId xmlns:a16="http://schemas.microsoft.com/office/drawing/2014/main" xmlns="" id="{581FCFFC-8DA0-499B-9CB9-D4685AFD8F99}"/>
              </a:ext>
            </a:extLst>
          </p:cNvPr>
          <p:cNvSpPr/>
          <p:nvPr/>
        </p:nvSpPr>
        <p:spPr>
          <a:xfrm>
            <a:off x="755576" y="182085"/>
            <a:ext cx="401782" cy="40178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innerShdw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/>
              <a:t>03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8" t="22840" r="6049" b="2538"/>
          <a:stretch/>
        </p:blipFill>
        <p:spPr>
          <a:xfrm>
            <a:off x="395217" y="3019778"/>
            <a:ext cx="3946836" cy="3838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979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8">
            <a:extLst>
              <a:ext uri="{FF2B5EF4-FFF2-40B4-BE49-F238E27FC236}">
                <a16:creationId xmlns:a16="http://schemas.microsoft.com/office/drawing/2014/main" xmlns="" id="{EB282B86-EBD8-4780-ACE9-BB9EF0E5645F}"/>
              </a:ext>
            </a:extLst>
          </p:cNvPr>
          <p:cNvSpPr/>
          <p:nvPr/>
        </p:nvSpPr>
        <p:spPr>
          <a:xfrm>
            <a:off x="755576" y="2062876"/>
            <a:ext cx="4104456" cy="1044003"/>
          </a:xfrm>
          <a:prstGeom prst="parallelogram">
            <a:avLst>
              <a:gd name="adj" fmla="val 57275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xmlns="" id="{D119D3C7-6C0F-4676-9635-325AC42CA380}"/>
              </a:ext>
            </a:extLst>
          </p:cNvPr>
          <p:cNvSpPr/>
          <p:nvPr/>
        </p:nvSpPr>
        <p:spPr>
          <a:xfrm>
            <a:off x="755576" y="182085"/>
            <a:ext cx="3456384" cy="2886875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Географическая зональность- </a:t>
            </a:r>
            <a:r>
              <a:rPr lang="ru-RU" sz="2000" b="1" i="1" dirty="0" smtClean="0">
                <a:solidFill>
                  <a:srgbClr val="002060"/>
                </a:solidFill>
              </a:rPr>
              <a:t>свойство географической оболочки, которое проявляется  в смене природных компонентов от экватора к полюсам и от подножий к их вершинам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B2737CE4-47F6-42BA-9D3D-C3B9C7FD0AC3}"/>
              </a:ext>
            </a:extLst>
          </p:cNvPr>
          <p:cNvSpPr/>
          <p:nvPr/>
        </p:nvSpPr>
        <p:spPr>
          <a:xfrm>
            <a:off x="755576" y="182085"/>
            <a:ext cx="401782" cy="401782"/>
          </a:xfrm>
          <a:prstGeom prst="rect">
            <a:avLst/>
          </a:prstGeom>
          <a:solidFill>
            <a:srgbClr val="A2B969">
              <a:lumMod val="75000"/>
            </a:srgbClr>
          </a:solidFill>
          <a:ln>
            <a:noFill/>
          </a:ln>
          <a:effectLst>
            <a:innerShdw dist="50800" dir="2700000">
              <a:prstClr val="black">
                <a:alpha val="50000"/>
              </a:prstClr>
            </a:innerShdw>
          </a:effectLst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73989"/>
            <a:ext cx="3888432" cy="365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61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8">
            <a:extLst>
              <a:ext uri="{FF2B5EF4-FFF2-40B4-BE49-F238E27FC236}">
                <a16:creationId xmlns:a16="http://schemas.microsoft.com/office/drawing/2014/main" xmlns="" id="{EB282B86-EBD8-4780-ACE9-BB9EF0E5645F}"/>
              </a:ext>
            </a:extLst>
          </p:cNvPr>
          <p:cNvSpPr/>
          <p:nvPr/>
        </p:nvSpPr>
        <p:spPr>
          <a:xfrm>
            <a:off x="755576" y="1353894"/>
            <a:ext cx="4104456" cy="1044003"/>
          </a:xfrm>
          <a:prstGeom prst="parallelogram">
            <a:avLst>
              <a:gd name="adj" fmla="val 57275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4" name="Rectangle 39">
            <a:extLst>
              <a:ext uri="{FF2B5EF4-FFF2-40B4-BE49-F238E27FC236}">
                <a16:creationId xmlns:a16="http://schemas.microsoft.com/office/drawing/2014/main" xmlns="" id="{D119D3C7-6C0F-4676-9635-325AC42CA380}"/>
              </a:ext>
            </a:extLst>
          </p:cNvPr>
          <p:cNvSpPr/>
          <p:nvPr/>
        </p:nvSpPr>
        <p:spPr>
          <a:xfrm>
            <a:off x="755576" y="182085"/>
            <a:ext cx="3456384" cy="2238803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342900" rIns="137160" bIns="685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350"/>
              </a:spcBef>
            </a:pPr>
            <a:r>
              <a:rPr lang="ru-RU" sz="2000" b="1" i="1" dirty="0" smtClean="0">
                <a:solidFill>
                  <a:srgbClr val="002060"/>
                </a:solidFill>
              </a:rPr>
              <a:t>В развитии географической оболочки принято выделять три этапа: геологический,      биогенный и антропогенный</a:t>
            </a:r>
          </a:p>
        </p:txBody>
      </p:sp>
      <p:sp>
        <p:nvSpPr>
          <p:cNvPr id="6" name="Rectangle 41">
            <a:extLst>
              <a:ext uri="{FF2B5EF4-FFF2-40B4-BE49-F238E27FC236}">
                <a16:creationId xmlns:a16="http://schemas.microsoft.com/office/drawing/2014/main" xmlns="" id="{788286DE-6208-4DEB-A0D6-DFC29E04B8C7}"/>
              </a:ext>
            </a:extLst>
          </p:cNvPr>
          <p:cNvSpPr/>
          <p:nvPr/>
        </p:nvSpPr>
        <p:spPr>
          <a:xfrm>
            <a:off x="755576" y="182085"/>
            <a:ext cx="401782" cy="40178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dist="50800" dir="27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 dirty="0" smtClean="0"/>
              <a:t>0</a:t>
            </a:r>
            <a:r>
              <a:rPr lang="ru-RU" b="1" dirty="0" smtClean="0"/>
              <a:t>5</a:t>
            </a:r>
            <a:endParaRPr lang="en-US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97632" y="2564904"/>
            <a:ext cx="5220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Геологический 4000-570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млн. лет назад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Сформировались </a:t>
            </a:r>
            <a:r>
              <a:rPr lang="ru-RU" altLang="ru-RU" b="1" i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материки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 i="1" dirty="0">
                <a:solidFill>
                  <a:srgbClr val="002060"/>
                </a:solidFill>
                <a:latin typeface="Calibri" panose="020F0502020204030204" pitchFamily="34" charset="0"/>
                <a:cs typeface="Times New Roman" pitchFamily="18" charset="0"/>
              </a:rPr>
              <a:t>и впадины океанов  </a:t>
            </a:r>
          </a:p>
        </p:txBody>
      </p:sp>
      <p:pic>
        <p:nvPicPr>
          <p:cNvPr id="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52" y="4217606"/>
            <a:ext cx="2734431" cy="25090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95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8640"/>
            <a:ext cx="424847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Биогенный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570-млн.- 40 тыс. лет назад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Формирование современной 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водной</a:t>
            </a: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 и воздушной </a:t>
            </a:r>
            <a:r>
              <a:rPr lang="ru-RU" b="1" i="1" dirty="0" smtClean="0">
                <a:solidFill>
                  <a:srgbClr val="002060"/>
                </a:solidFill>
              </a:rPr>
              <a:t>оболочек, почвенного покрова, быстрыми темпами шло развитие жизни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370065" cy="3906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64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403244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Антропогенный</a:t>
            </a:r>
          </a:p>
          <a:p>
            <a:pPr algn="ctr"/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 40 тыс. лет назад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наших дней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</a:rPr>
              <a:t>Появление человека и постоянно </a:t>
            </a:r>
            <a:r>
              <a:rPr lang="ru-RU" b="1" i="1" dirty="0" smtClean="0">
                <a:solidFill>
                  <a:srgbClr val="002060"/>
                </a:solidFill>
              </a:rPr>
              <a:t>растущее воздействие                                                                        </a:t>
            </a:r>
            <a:r>
              <a:rPr lang="ru-RU" b="1" i="1" dirty="0">
                <a:solidFill>
                  <a:srgbClr val="002060"/>
                </a:solidFill>
              </a:rPr>
              <a:t>его на </a:t>
            </a:r>
            <a:r>
              <a:rPr lang="ru-RU" b="1" i="1" dirty="0" smtClean="0">
                <a:solidFill>
                  <a:srgbClr val="002060"/>
                </a:solidFill>
              </a:rPr>
              <a:t>окружающую среду</a:t>
            </a:r>
            <a:endParaRPr lang="ru-RU" b="1" i="1" dirty="0">
              <a:solidFill>
                <a:srgbClr val="002060"/>
              </a:solidFill>
            </a:endParaRPr>
          </a:p>
          <a:p>
            <a:pPr algn="ctr"/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" name="Рисунок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87" y="3068960"/>
            <a:ext cx="49561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53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9d89934b33c91715b6981a8095566813347386"/>
</p:tagLst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E1E1E1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1E1E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161</Words>
  <Application>Microsoft Office PowerPoint</Application>
  <PresentationFormat>Экран (4:3)</PresentationFormat>
  <Paragraphs>32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Географическая оболочка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пейзаж</dc:title>
  <dc:creator>obstinate</dc:creator>
  <dc:description>Шаблон презентации с сайта https://presentation-creation.ru/</dc:description>
  <cp:lastModifiedBy>mixlen</cp:lastModifiedBy>
  <cp:revision>711</cp:revision>
  <dcterms:created xsi:type="dcterms:W3CDTF">2018-02-25T09:09:03Z</dcterms:created>
  <dcterms:modified xsi:type="dcterms:W3CDTF">2020-04-26T17:48:50Z</dcterms:modified>
</cp:coreProperties>
</file>